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Inconsolata"/>
      <p:regular r:id="rId26"/>
      <p:bold r:id="rId27"/>
    </p:embeddedFont>
    <p:embeddedFont>
      <p:font typeface="Inconsolata Regular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consolata-regular.fntdata"/><Relationship Id="rId25" Type="http://schemas.openxmlformats.org/officeDocument/2006/relationships/slide" Target="slides/slide20.xml"/><Relationship Id="rId28" Type="http://schemas.openxmlformats.org/officeDocument/2006/relationships/font" Target="fonts/InconsolataRegular-regular.fntdata"/><Relationship Id="rId27" Type="http://schemas.openxmlformats.org/officeDocument/2006/relationships/font" Target="fonts/Inconsolat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consolataRegula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3ad3a8d1e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3ad3a8d1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3ad3a8d1e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3ad3a8d1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3ad3a8d1e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3ad3a8d1e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3ad3a8d1e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3ad3a8d1e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3ad3a90e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3ad3a90e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3ad3a90e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3ad3a90e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3ad3a90e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3ad3a90e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3ad3a90e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3ad3a90e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3ad3a90e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3ad3a90e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3ad3a90e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3ad3a90e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3ad3a8d1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3ad3a8d1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3ad3a90e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3ad3a90e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3ad3a90e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3ad3a90e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3ad3a8f4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3ad3a8f4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3ad3a8f4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3ad3a8f4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3ad3a8f4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3ad3a8f4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3ad3a8f4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3ad3a8f4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3ad3a8d1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3ad3a8d1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d3ad3a8d1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d3ad3a8d1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510450" y="2060625"/>
            <a:ext cx="8520600" cy="9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Projeto MongoDB 2020.1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10450" y="3151475"/>
            <a:ext cx="4777800" cy="16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Andrey Moutelik - arma2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Íris Soares - iss3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Pedro Milet - pmm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Matheus de la Rocque - mlrbc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Rodrigo Ferreira Oliveira de Paula - rfop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PROJECT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4450"/>
            <a:ext cx="5126050" cy="27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GTE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77343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1998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EXISTS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60157"/>
            <a:ext cx="9144001" cy="67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3552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COUNT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277675"/>
            <a:ext cx="1657350" cy="57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185125" y="319325"/>
            <a:ext cx="12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GROUP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5" y="1978075"/>
            <a:ext cx="45148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650" y="1978075"/>
            <a:ext cx="41624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>
            <p:ph type="title"/>
          </p:nvPr>
        </p:nvSpPr>
        <p:spPr>
          <a:xfrm>
            <a:off x="4988350" y="1383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MAX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0650" y="3304275"/>
            <a:ext cx="426720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>
            <p:ph type="title"/>
          </p:nvPr>
        </p:nvSpPr>
        <p:spPr>
          <a:xfrm>
            <a:off x="4988350" y="2740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AVG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185125" y="1362475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SUM</a:t>
            </a:r>
            <a:endParaRPr sz="2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SORT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167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876161"/>
            <a:ext cx="8839200" cy="62841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3228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WHERE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75" y="1002738"/>
            <a:ext cx="4371975" cy="30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>
            <p:ph type="title"/>
          </p:nvPr>
        </p:nvSpPr>
        <p:spPr>
          <a:xfrm>
            <a:off x="514625" y="392625"/>
            <a:ext cx="507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MAPREDUCE, FUNCTION e PRETTY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25" y="120200"/>
            <a:ext cx="309291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201225" y="1690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LIMIT</a:t>
            </a:r>
            <a:endParaRPr sz="2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185125" y="319325"/>
            <a:ext cx="124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ALL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9275"/>
            <a:ext cx="8839200" cy="84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42636"/>
            <a:ext cx="52959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8"/>
          <p:cNvSpPr txBox="1"/>
          <p:nvPr>
            <p:ph type="title"/>
          </p:nvPr>
        </p:nvSpPr>
        <p:spPr>
          <a:xfrm>
            <a:off x="185125" y="1869925"/>
            <a:ext cx="21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SET e UPDATE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185125" y="319325"/>
            <a:ext cx="234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TEXT e SEARCH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2025"/>
            <a:ext cx="8839200" cy="1795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375" y="2938562"/>
            <a:ext cx="4072758" cy="215121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>
            <p:ph type="title"/>
          </p:nvPr>
        </p:nvSpPr>
        <p:spPr>
          <a:xfrm>
            <a:off x="152400" y="2870425"/>
            <a:ext cx="2342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FILTER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125" y="881775"/>
            <a:ext cx="6510325" cy="45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/>
        </p:nvSpPr>
        <p:spPr>
          <a:xfrm>
            <a:off x="357925" y="349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SAVE</a:t>
            </a:r>
            <a:endParaRPr sz="2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125" y="2028450"/>
            <a:ext cx="3495675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/>
          <p:nvPr/>
        </p:nvSpPr>
        <p:spPr>
          <a:xfrm>
            <a:off x="357925" y="1488600"/>
            <a:ext cx="344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RENAMECOLLECTION</a:t>
            </a:r>
            <a:endParaRPr sz="2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125" y="3245375"/>
            <a:ext cx="7581900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/>
        </p:nvSpPr>
        <p:spPr>
          <a:xfrm>
            <a:off x="434125" y="2716925"/>
            <a:ext cx="322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ADDTOSET</a:t>
            </a:r>
            <a:endParaRPr sz="2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90" name="Google Shape;19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450" y="4330550"/>
            <a:ext cx="6067425" cy="36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/>
          <p:nvPr/>
        </p:nvSpPr>
        <p:spPr>
          <a:xfrm>
            <a:off x="434125" y="3791150"/>
            <a:ext cx="322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FINDONE</a:t>
            </a:r>
            <a:endParaRPr sz="2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3700"/>
            <a:ext cx="8839200" cy="357951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357925" y="349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LOOKUP</a:t>
            </a:r>
            <a:endParaRPr sz="2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Introdução</a:t>
            </a: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 do tema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O projeto usou o tema de Plataforma de Compra de Jogos.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Para o funcionamento do projeto a base de dados possui 3 coleções de dados: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Inconsolata"/>
              <a:buChar char="-"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Jogos;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consolata"/>
              <a:buChar char="-"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Estúdios;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Inconsolata"/>
              <a:buChar char="-"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Clientes.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6036975" y="72450"/>
            <a:ext cx="56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/>
        </p:nvSpPr>
        <p:spPr>
          <a:xfrm>
            <a:off x="357925" y="3493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COND</a:t>
            </a:r>
            <a:endParaRPr sz="28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7350"/>
            <a:ext cx="8839201" cy="1158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Coleções (Entidades)</a:t>
            </a: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 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4338050" y="2923850"/>
            <a:ext cx="2634300" cy="16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nconsolata"/>
              <a:buChar char="●"/>
            </a:pPr>
            <a:r>
              <a:rPr b="1"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Estúdio criador do jogo/distribuidora</a:t>
            </a:r>
            <a:br>
              <a:rPr b="1"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endParaRPr b="1" sz="13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nconsolata"/>
              <a:buChar char="○"/>
            </a:pPr>
            <a:r>
              <a:rPr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ID;</a:t>
            </a:r>
            <a:endParaRPr sz="13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nconsolata"/>
              <a:buChar char="○"/>
            </a:pPr>
            <a:r>
              <a:rPr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CNPJ;</a:t>
            </a:r>
            <a:endParaRPr sz="13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nconsolata"/>
              <a:buChar char="○"/>
            </a:pPr>
            <a:r>
              <a:rPr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Nome.</a:t>
            </a:r>
            <a:endParaRPr sz="13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6036975" y="72450"/>
            <a:ext cx="565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4338050" y="1017725"/>
            <a:ext cx="44196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nconsolata"/>
              <a:buChar char="●"/>
            </a:pPr>
            <a:r>
              <a:rPr b="1"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Cliente</a:t>
            </a:r>
            <a:endParaRPr b="1" sz="13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nconsolata"/>
              <a:buChar char="○"/>
            </a:pPr>
            <a:r>
              <a:rPr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ID;</a:t>
            </a:r>
            <a:endParaRPr sz="13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nconsolata"/>
              <a:buChar char="○"/>
            </a:pPr>
            <a:r>
              <a:rPr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Nick; </a:t>
            </a:r>
            <a:endParaRPr sz="13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nconsolata"/>
              <a:buChar char="○"/>
            </a:pPr>
            <a:r>
              <a:rPr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Biblioteca de Jogos (multivalorado);</a:t>
            </a:r>
            <a:endParaRPr sz="13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nconsolata"/>
              <a:buChar char="○"/>
            </a:pPr>
            <a:r>
              <a:rPr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Amigos (multivalorado);</a:t>
            </a:r>
            <a:endParaRPr sz="13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nconsolata"/>
              <a:buChar char="○"/>
            </a:pPr>
            <a:r>
              <a:rPr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Sexo;</a:t>
            </a:r>
            <a:endParaRPr sz="13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Endereço de Cobrança.</a:t>
            </a:r>
            <a:endParaRPr sz="13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378325" y="1104900"/>
            <a:ext cx="3533700" cy="2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nconsolata"/>
              <a:buChar char="●"/>
            </a:pPr>
            <a:r>
              <a:rPr b="1"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Jogo</a:t>
            </a:r>
            <a:endParaRPr sz="13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nconsolata"/>
              <a:buChar char="○"/>
            </a:pPr>
            <a:r>
              <a:rPr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ID;</a:t>
            </a:r>
            <a:endParaRPr sz="13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nconsolata"/>
              <a:buChar char="○"/>
            </a:pPr>
            <a:r>
              <a:rPr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Nome;</a:t>
            </a:r>
            <a:endParaRPr sz="13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nconsolata"/>
              <a:buChar char="○"/>
            </a:pPr>
            <a:r>
              <a:rPr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ID</a:t>
            </a:r>
            <a:r>
              <a:rPr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de Distribuidora;</a:t>
            </a:r>
            <a:endParaRPr sz="13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nconsolata"/>
              <a:buChar char="○"/>
            </a:pPr>
            <a:r>
              <a:rPr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Gênero</a:t>
            </a:r>
            <a:r>
              <a:rPr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13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nconsolata"/>
              <a:buChar char="○"/>
            </a:pPr>
            <a:r>
              <a:rPr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Classificação Indicativa;</a:t>
            </a:r>
            <a:endParaRPr sz="13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nconsolata"/>
              <a:buChar char="○"/>
            </a:pPr>
            <a:r>
              <a:rPr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Preço;</a:t>
            </a:r>
            <a:endParaRPr sz="13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nconsolata"/>
              <a:buChar char="○"/>
            </a:pPr>
            <a:r>
              <a:rPr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Descrição do Jogo (Opcional);</a:t>
            </a:r>
            <a:endParaRPr sz="13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Inconsolata"/>
              <a:buChar char="○"/>
            </a:pPr>
            <a:r>
              <a:rPr lang="pt-BR" sz="13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DLC (opcional).</a:t>
            </a:r>
            <a:endParaRPr sz="16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Povoamento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8425"/>
            <a:ext cx="8839204" cy="230906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311700" y="1017725"/>
            <a:ext cx="941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FFFFF"/>
                </a:solidFill>
                <a:latin typeface="Inconsolata Regular"/>
                <a:ea typeface="Inconsolata Regular"/>
                <a:cs typeface="Inconsolata Regular"/>
                <a:sym typeface="Inconsolata Regular"/>
              </a:rPr>
              <a:t>Jogos:</a:t>
            </a:r>
            <a:endParaRPr sz="1700">
              <a:solidFill>
                <a:srgbClr val="FFFFFF"/>
              </a:solidFill>
              <a:latin typeface="Inconsolata Regular"/>
              <a:ea typeface="Inconsolata Regular"/>
              <a:cs typeface="Inconsolata Regular"/>
              <a:sym typeface="Inconsolata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Povoamento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311700" y="1017725"/>
            <a:ext cx="1241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FFFFF"/>
                </a:solidFill>
                <a:latin typeface="Inconsolata Regular"/>
                <a:ea typeface="Inconsolata Regular"/>
                <a:cs typeface="Inconsolata Regular"/>
                <a:sym typeface="Inconsolata Regular"/>
              </a:rPr>
              <a:t>Estúdios</a:t>
            </a:r>
            <a:r>
              <a:rPr lang="pt-BR" sz="1700">
                <a:solidFill>
                  <a:srgbClr val="FFFFFF"/>
                </a:solidFill>
                <a:latin typeface="Inconsolata Regular"/>
                <a:ea typeface="Inconsolata Regular"/>
                <a:cs typeface="Inconsolata Regular"/>
                <a:sym typeface="Inconsolata Regular"/>
              </a:rPr>
              <a:t>:</a:t>
            </a:r>
            <a:endParaRPr sz="1700">
              <a:solidFill>
                <a:srgbClr val="FFFFFF"/>
              </a:solidFill>
              <a:latin typeface="Inconsolata Regular"/>
              <a:ea typeface="Inconsolata Regular"/>
              <a:cs typeface="Inconsolata Regular"/>
              <a:sym typeface="Inconsolata Regular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9950"/>
            <a:ext cx="8839202" cy="2692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Povoamento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311700" y="1017725"/>
            <a:ext cx="121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FFFFF"/>
                </a:solidFill>
                <a:latin typeface="Inconsolata Regular"/>
                <a:ea typeface="Inconsolata Regular"/>
                <a:cs typeface="Inconsolata Regular"/>
                <a:sym typeface="Inconsolata Regular"/>
              </a:rPr>
              <a:t>Clientes</a:t>
            </a:r>
            <a:r>
              <a:rPr lang="pt-BR" sz="1700">
                <a:solidFill>
                  <a:srgbClr val="FFFFFF"/>
                </a:solidFill>
                <a:latin typeface="Inconsolata Regular"/>
                <a:ea typeface="Inconsolata Regular"/>
                <a:cs typeface="Inconsolata Regular"/>
                <a:sym typeface="Inconsolata Regular"/>
              </a:rPr>
              <a:t>:</a:t>
            </a:r>
            <a:endParaRPr sz="1700">
              <a:solidFill>
                <a:srgbClr val="FFFFFF"/>
              </a:solidFill>
              <a:latin typeface="Inconsolata Regular"/>
              <a:ea typeface="Inconsolata Regular"/>
              <a:cs typeface="Inconsolata Regular"/>
              <a:sym typeface="Inconsolata Regular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6525"/>
            <a:ext cx="8839204" cy="2395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ctrTitle"/>
          </p:nvPr>
        </p:nvSpPr>
        <p:spPr>
          <a:xfrm>
            <a:off x="510450" y="2060625"/>
            <a:ext cx="8520600" cy="9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Checklist ✅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USE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25" y="1134300"/>
            <a:ext cx="34480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4500" y="445023"/>
            <a:ext cx="2843800" cy="44489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type="title"/>
          </p:nvPr>
        </p:nvSpPr>
        <p:spPr>
          <a:xfrm>
            <a:off x="4572000" y="445025"/>
            <a:ext cx="87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FIND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228525" y="41150"/>
            <a:ext cx="90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SIZE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25" y="592250"/>
            <a:ext cx="3098700" cy="4546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type="title"/>
          </p:nvPr>
        </p:nvSpPr>
        <p:spPr>
          <a:xfrm>
            <a:off x="3708525" y="41150"/>
            <a:ext cx="166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AGGREGATE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525" y="613850"/>
            <a:ext cx="5469025" cy="14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5">
            <a:alphaModFix/>
          </a:blip>
          <a:srcRect b="0" l="0" r="42876" t="0"/>
          <a:stretch/>
        </p:blipFill>
        <p:spPr>
          <a:xfrm>
            <a:off x="3708525" y="2817250"/>
            <a:ext cx="5250807" cy="2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>
            <p:ph type="title"/>
          </p:nvPr>
        </p:nvSpPr>
        <p:spPr>
          <a:xfrm>
            <a:off x="3708525" y="2285400"/>
            <a:ext cx="143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nconsolata"/>
                <a:ea typeface="Inconsolata"/>
                <a:cs typeface="Inconsolata"/>
                <a:sym typeface="Inconsolata"/>
              </a:rPr>
              <a:t>MATCH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5">
            <a:alphaModFix/>
          </a:blip>
          <a:srcRect b="0" l="57582" r="0" t="0"/>
          <a:stretch/>
        </p:blipFill>
        <p:spPr>
          <a:xfrm>
            <a:off x="5060226" y="3103600"/>
            <a:ext cx="3899107" cy="2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